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9" r:id="rId2"/>
    <p:sldId id="296" r:id="rId3"/>
    <p:sldId id="356" r:id="rId4"/>
    <p:sldId id="370" r:id="rId5"/>
    <p:sldId id="373" r:id="rId6"/>
    <p:sldId id="297" r:id="rId7"/>
    <p:sldId id="371" r:id="rId8"/>
    <p:sldId id="300" r:id="rId9"/>
    <p:sldId id="358" r:id="rId10"/>
    <p:sldId id="301" r:id="rId11"/>
    <p:sldId id="329" r:id="rId12"/>
    <p:sldId id="352" r:id="rId13"/>
    <p:sldId id="372" r:id="rId14"/>
    <p:sldId id="360" r:id="rId15"/>
    <p:sldId id="320" r:id="rId16"/>
    <p:sldId id="361" r:id="rId17"/>
    <p:sldId id="322" r:id="rId18"/>
    <p:sldId id="323" r:id="rId19"/>
    <p:sldId id="326" r:id="rId20"/>
    <p:sldId id="327" r:id="rId21"/>
    <p:sldId id="339" r:id="rId22"/>
    <p:sldId id="353" r:id="rId23"/>
    <p:sldId id="328" r:id="rId24"/>
    <p:sldId id="331" r:id="rId25"/>
    <p:sldId id="362" r:id="rId26"/>
    <p:sldId id="332" r:id="rId27"/>
    <p:sldId id="340" r:id="rId28"/>
    <p:sldId id="333" r:id="rId29"/>
    <p:sldId id="334" r:id="rId30"/>
    <p:sldId id="365" r:id="rId31"/>
    <p:sldId id="354" r:id="rId32"/>
    <p:sldId id="336" r:id="rId33"/>
    <p:sldId id="355" r:id="rId34"/>
    <p:sldId id="343" r:id="rId35"/>
    <p:sldId id="342" r:id="rId36"/>
    <p:sldId id="338" r:id="rId37"/>
    <p:sldId id="345" r:id="rId38"/>
    <p:sldId id="341" r:id="rId39"/>
    <p:sldId id="337" r:id="rId40"/>
    <p:sldId id="324" r:id="rId41"/>
    <p:sldId id="347" r:id="rId42"/>
    <p:sldId id="348" r:id="rId43"/>
    <p:sldId id="349" r:id="rId44"/>
    <p:sldId id="367" r:id="rId45"/>
    <p:sldId id="369" r:id="rId46"/>
    <p:sldId id="295" r:id="rId47"/>
    <p:sldId id="319" r:id="rId48"/>
    <p:sldId id="335" r:id="rId49"/>
    <p:sldId id="366" r:id="rId50"/>
    <p:sldId id="351" r:id="rId51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79255" autoAdjust="0"/>
  </p:normalViewPr>
  <p:slideViewPr>
    <p:cSldViewPr>
      <p:cViewPr varScale="1">
        <p:scale>
          <a:sx n="78" d="100"/>
          <a:sy n="78" d="100"/>
        </p:scale>
        <p:origin x="-12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Too long.</a:t>
            </a:r>
          </a:p>
          <a:p>
            <a:r>
              <a:rPr lang="en-US" dirty="0" smtClean="0"/>
              <a:t>Have the CHALLENGE IN ALL TO CONNECT TO OUTLINE!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to see if </a:t>
            </a:r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Schneider</a:t>
            </a:r>
            <a:r>
              <a:rPr lang="en-US" baseline="0" dirty="0" smtClean="0"/>
              <a:t> et al. structures with the original numbering. Don’t forget to write kindly provided by.</a:t>
            </a:r>
          </a:p>
          <a:p>
            <a:r>
              <a:rPr lang="en-US" baseline="0" dirty="0" smtClean="0"/>
              <a:t>Say that from distribution of torsion angles instead than from torsion angle alone, which would be interpreted as continuous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10/4/10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4419600" cy="103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4495800" cy="102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048000"/>
            <a:ext cx="4572000" cy="1027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048000"/>
            <a:ext cx="4023763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419600"/>
            <a:ext cx="4531538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4551" y="4800600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numbers bigger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19400" y="5715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91000" y="56388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9400" y="4267200"/>
            <a:ext cx="359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Non-ARNA steps in different area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Clustering techniques.</a:t>
            </a:r>
          </a:p>
          <a:p>
            <a:endParaRPr lang="en-US" dirty="0" smtClean="0"/>
          </a:p>
          <a:p>
            <a:r>
              <a:rPr lang="en-US" dirty="0" smtClean="0"/>
              <a:t>Use both pictures in appendix</a:t>
            </a:r>
          </a:p>
          <a:p>
            <a:pPr>
              <a:buNone/>
            </a:pPr>
            <a:r>
              <a:rPr lang="en-US" dirty="0" smtClean="0"/>
              <a:t>Meaning the hierarchical picture</a:t>
            </a:r>
          </a:p>
          <a:p>
            <a:pPr>
              <a:buNone/>
            </a:pPr>
            <a:r>
              <a:rPr lang="en-US" dirty="0" smtClean="0"/>
              <a:t>And the scoring methods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3883075"/>
            <a:ext cx="2971800" cy="20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99165" y="5029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447800"/>
            <a:ext cx="528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leave graph for Dunn Index.</a:t>
            </a:r>
          </a:p>
          <a:p>
            <a:r>
              <a:rPr lang="en-US" dirty="0" smtClean="0"/>
              <a:t>Mention that the full method uses different scores.</a:t>
            </a:r>
          </a:p>
          <a:p>
            <a:r>
              <a:rPr lang="en-US" dirty="0" smtClean="0"/>
              <a:t>Make sure to explain scores in previous slides.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71500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acronym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5410200"/>
            <a:ext cx="19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Acronym in caps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104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32766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non-ARNA-like datasets using distance to canonical ARNA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Non-ARNA-like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  <a:endParaRPr lang="en-US" sz="1800" b="1" dirty="0" smtClean="0"/>
          </a:p>
          <a:p>
            <a:pPr lvl="1"/>
            <a:r>
              <a:rPr lang="en-US" sz="2000" b="1" dirty="0" smtClean="0"/>
              <a:t>RNA BASE </a:t>
            </a:r>
            <a:r>
              <a:rPr lang="en-US" sz="2000" b="1" dirty="0" smtClean="0"/>
              <a:t>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  <a:endParaRPr lang="en-US" sz="1800" b="1" dirty="0" smtClean="0"/>
          </a:p>
          <a:p>
            <a:pPr lvl="1"/>
            <a:r>
              <a:rPr lang="en-US" sz="2000" b="1" dirty="0" smtClean="0"/>
              <a:t>RNA BASE </a:t>
            </a:r>
            <a:r>
              <a:rPr lang="en-US" sz="2000" b="1" dirty="0" smtClean="0"/>
              <a:t>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  <a:endParaRPr lang="en-US" sz="1800" b="1" dirty="0" smtClean="0"/>
          </a:p>
          <a:p>
            <a:pPr lvl="1"/>
            <a:r>
              <a:rPr lang="en-US" sz="2000" b="1" dirty="0" smtClean="0"/>
              <a:t>RNA BASE </a:t>
            </a:r>
            <a:r>
              <a:rPr lang="en-US" sz="2000" b="1" dirty="0" smtClean="0"/>
              <a:t>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are 17 Main Non-ARNA-Like Clusters with ten or more members in them.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4051" y="2819400"/>
            <a:ext cx="290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and percentages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25829"/>
            <a:ext cx="4067750" cy="4770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1991940" cy="46863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9" name="TextBox 8"/>
          <p:cNvSpPr txBox="1"/>
          <p:nvPr/>
        </p:nvSpPr>
        <p:spPr>
          <a:xfrm>
            <a:off x="6477000" y="2438400"/>
            <a:ext cx="2648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rid of the H’s</a:t>
            </a:r>
          </a:p>
          <a:p>
            <a:r>
              <a:rPr lang="en-US" dirty="0" smtClean="0"/>
              <a:t>And just use continuous</a:t>
            </a:r>
          </a:p>
          <a:p>
            <a:r>
              <a:rPr lang="en-US" dirty="0" smtClean="0"/>
              <a:t>And quasi-continuous.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76400"/>
            <a:ext cx="6261100" cy="374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129540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table to have percent composition in row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994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562600"/>
            <a:ext cx="524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 subscripted values and standard dev, etc.</a:t>
            </a:r>
          </a:p>
          <a:p>
            <a:r>
              <a:rPr lang="en-US" dirty="0" smtClean="0"/>
              <a:t>Get rid of sign</a:t>
            </a:r>
          </a:p>
          <a:p>
            <a:r>
              <a:rPr lang="en-US" dirty="0" smtClean="0"/>
              <a:t>Get rid of L-W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071096" y="-861296"/>
            <a:ext cx="2925609" cy="922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371600" y="1295400"/>
            <a:ext cx="66641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Not all possible combinations of base-pairs into base-pair steps</a:t>
            </a:r>
          </a:p>
          <a:p>
            <a:pPr algn="ctr"/>
            <a:r>
              <a:rPr lang="en-US" dirty="0" smtClean="0"/>
              <a:t>Are found in the studied helical regions. </a:t>
            </a:r>
          </a:p>
          <a:p>
            <a:pPr algn="ctr"/>
            <a:r>
              <a:rPr lang="en-US" dirty="0" smtClean="0"/>
              <a:t>Sheared G.A and </a:t>
            </a:r>
            <a:r>
              <a:rPr lang="en-US" dirty="0" err="1" smtClean="0"/>
              <a:t>U.Uw</a:t>
            </a:r>
            <a:r>
              <a:rPr lang="en-US" dirty="0" smtClean="0"/>
              <a:t> stand-out.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514600"/>
            <a:ext cx="2743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25146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27432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609600" y="1371600"/>
            <a:ext cx="290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 what this table shows.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2400" y="1676400"/>
            <a:ext cx="221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</a:t>
            </a:r>
            <a:r>
              <a:rPr lang="en-US" dirty="0" err="1" smtClean="0"/>
              <a:t>bp</a:t>
            </a:r>
            <a:r>
              <a:rPr lang="en-US" dirty="0" smtClean="0"/>
              <a:t> /bpi bigger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5334000"/>
            <a:ext cx="207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rid of overlaps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with four–five steps, just to illustrate principle. ala </a:t>
            </a:r>
            <a:r>
              <a:rPr lang="en-US" dirty="0" err="1" smtClean="0"/>
              <a:t>atsushi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that persistence length is not isotropic</a:t>
            </a:r>
          </a:p>
          <a:p>
            <a:endParaRPr lang="en-US" dirty="0" smtClean="0"/>
          </a:p>
          <a:p>
            <a:r>
              <a:rPr lang="en-US" dirty="0" smtClean="0"/>
              <a:t>Appendix descriptions of persistence length.</a:t>
            </a:r>
          </a:p>
          <a:p>
            <a:endParaRPr lang="en-US" dirty="0" smtClean="0"/>
          </a:p>
          <a:p>
            <a:r>
              <a:rPr lang="en-US" dirty="0" smtClean="0"/>
              <a:t>Maybe pictures making sense of component of projection definition.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4267200" cy="488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</a:t>
            </a:r>
            <a:br>
              <a:rPr lang="en-US" dirty="0" smtClean="0"/>
            </a:br>
            <a:r>
              <a:rPr lang="en-US" dirty="0" smtClean="0"/>
              <a:t>the structure of RNA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9800" y="2209800"/>
            <a:ext cx="218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block copolymers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1447800"/>
            <a:ext cx="208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them bigger.</a:t>
            </a:r>
          </a:p>
          <a:p>
            <a:r>
              <a:rPr lang="en-US" dirty="0" smtClean="0"/>
              <a:t>Maybe not all.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3810000"/>
            <a:ext cx="9906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1219200"/>
            <a:ext cx="1066800" cy="251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or graph to explain persistence length</a:t>
            </a:r>
          </a:p>
          <a:p>
            <a:r>
              <a:rPr lang="en-US" dirty="0" smtClean="0"/>
              <a:t>Talk about bending rigidity.</a:t>
            </a:r>
          </a:p>
          <a:p>
            <a:r>
              <a:rPr lang="en-US" dirty="0" smtClean="0"/>
              <a:t>Table of different polymers and their persistence lengths.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399"/>
            <a:ext cx="58674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clearer the difference of </a:t>
            </a:r>
          </a:p>
          <a:p>
            <a:r>
              <a:rPr lang="en-US" dirty="0" smtClean="0"/>
              <a:t>Symbols which superimpose</a:t>
            </a:r>
          </a:p>
          <a:p>
            <a:endParaRPr lang="en-US" dirty="0" smtClean="0"/>
          </a:p>
          <a:p>
            <a:r>
              <a:rPr lang="en-US" dirty="0" smtClean="0"/>
              <a:t>Add constants of Hagerman</a:t>
            </a:r>
          </a:p>
          <a:p>
            <a:r>
              <a:rPr lang="en-US" dirty="0" smtClean="0"/>
              <a:t>And others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600" y="1371600"/>
            <a:ext cx="5232400" cy="456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2215277"/>
            <a:ext cx="403420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Reduce table to</a:t>
            </a:r>
          </a:p>
          <a:p>
            <a:r>
              <a:rPr lang="en-US" dirty="0" smtClean="0"/>
              <a:t>Experimental and </a:t>
            </a:r>
            <a:r>
              <a:rPr lang="en-US" dirty="0" err="1" smtClean="0"/>
              <a:t>modelled</a:t>
            </a:r>
            <a:r>
              <a:rPr lang="en-US" dirty="0" smtClean="0"/>
              <a:t> values.</a:t>
            </a:r>
          </a:p>
          <a:p>
            <a:endParaRPr lang="en-US" dirty="0" smtClean="0"/>
          </a:p>
          <a:p>
            <a:r>
              <a:rPr lang="en-US" dirty="0" smtClean="0"/>
              <a:t>Persistence length derived from</a:t>
            </a:r>
          </a:p>
          <a:p>
            <a:r>
              <a:rPr lang="en-US" dirty="0" smtClean="0"/>
              <a:t>X-</a:t>
            </a:r>
            <a:r>
              <a:rPr lang="en-US" dirty="0"/>
              <a:t>ray </a:t>
            </a:r>
            <a:r>
              <a:rPr lang="en-US" dirty="0" smtClean="0"/>
              <a:t>structure analysis suggests </a:t>
            </a:r>
          </a:p>
          <a:p>
            <a:r>
              <a:rPr lang="en-US" dirty="0" smtClean="0"/>
              <a:t>that </a:t>
            </a:r>
            <a:r>
              <a:rPr lang="en-US" dirty="0"/>
              <a:t>RNA is stiffer </a:t>
            </a:r>
            <a:r>
              <a:rPr lang="en-US" dirty="0" smtClean="0"/>
              <a:t>than DNA and </a:t>
            </a:r>
          </a:p>
          <a:p>
            <a:r>
              <a:rPr lang="en-US" dirty="0" smtClean="0"/>
              <a:t>in the range of Hagerman but</a:t>
            </a:r>
          </a:p>
          <a:p>
            <a:r>
              <a:rPr lang="en-US" dirty="0" smtClean="0"/>
              <a:t>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1295400"/>
            <a:ext cx="5181600" cy="2971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4400" y="4953000"/>
            <a:ext cx="19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191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96000" y="5562600"/>
            <a:ext cx="27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X to elements </a:t>
            </a:r>
            <a:r>
              <a:rPr lang="en-US" dirty="0" err="1" smtClean="0"/>
              <a:t>xij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2914471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055673"/>
            <a:ext cx="4200789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endParaRPr lang="en-US" dirty="0" smtClean="0"/>
          </a:p>
          <a:p>
            <a:r>
              <a:rPr lang="en-US" dirty="0" smtClean="0"/>
              <a:t>motif.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228600" y="47244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Add base in </a:t>
            </a:r>
            <a:r>
              <a:rPr lang="en-US" dirty="0" err="1"/>
              <a:t>pentaloops</a:t>
            </a:r>
            <a:r>
              <a:rPr lang="en-US" dirty="0"/>
              <a:t> and </a:t>
            </a:r>
          </a:p>
          <a:p>
            <a:r>
              <a:rPr lang="en-US" dirty="0"/>
              <a:t>Tell how many in other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810000"/>
            <a:ext cx="316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canonical in blue to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4478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5240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</a:t>
            </a:r>
          </a:p>
          <a:p>
            <a:r>
              <a:rPr lang="en-US" dirty="0" smtClean="0"/>
              <a:t>apparently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The rigid body 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can be found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</a:p>
          <a:p>
            <a:pPr lvl="1">
              <a:buNone/>
            </a:pPr>
            <a:r>
              <a:rPr lang="en-US" dirty="0" smtClean="0"/>
              <a:t>Modeling using rigid bodies gives surprising curving </a:t>
            </a:r>
            <a:r>
              <a:rPr lang="en-US" dirty="0" err="1" smtClean="0"/>
              <a:t>result.</a:t>
            </a:r>
            <a:r>
              <a:rPr lang="en-US" strike="sngStrike" dirty="0" err="1" smtClean="0"/>
              <a:t>Rigid</a:t>
            </a:r>
            <a:r>
              <a:rPr lang="en-US" strike="sngStrike" dirty="0" smtClean="0"/>
              <a:t> body parameters for the 10 Unique RNA base-pair steps formed from canonical base-pairs allow us to model polymer chains and compute the dependence of persistence length on chain lengths.</a:t>
            </a:r>
          </a:p>
          <a:p>
            <a:pPr lvl="1"/>
            <a:r>
              <a:rPr lang="en-US" dirty="0" smtClean="0"/>
              <a:t>A new software for finding RNA motifs based on rigid-body parameters successfully finds the GNRA motifs add lone-pair </a:t>
            </a:r>
            <a:r>
              <a:rPr lang="en-US" dirty="0" err="1" smtClean="0"/>
              <a:t>triloops</a:t>
            </a:r>
            <a:r>
              <a:rPr lang="en-US" dirty="0" smtClean="0"/>
              <a:t> phrase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</a:t>
            </a:r>
            <a:r>
              <a:rPr lang="en-US" dirty="0" smtClean="0"/>
              <a:t> the RNA polymer fold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picture of </a:t>
            </a:r>
            <a:r>
              <a:rPr lang="en-US" dirty="0" err="1" smtClean="0"/>
              <a:t>Leontis-Westhof</a:t>
            </a:r>
            <a:endParaRPr lang="en-US" dirty="0" smtClean="0"/>
          </a:p>
          <a:p>
            <a:r>
              <a:rPr lang="en-US" dirty="0" smtClean="0"/>
              <a:t>Add picture of pseudo-bonds </a:t>
            </a:r>
            <a:r>
              <a:rPr lang="en-US" dirty="0" err="1" smtClean="0"/>
              <a:t>nabla</a:t>
            </a:r>
            <a:r>
              <a:rPr lang="en-US" dirty="0" smtClean="0"/>
              <a:t> and theta.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3048000"/>
            <a:ext cx="197879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</a:t>
            </a:r>
            <a:r>
              <a:rPr lang="en-US" dirty="0" smtClean="0"/>
              <a:t> </a:t>
            </a:r>
            <a:r>
              <a:rPr lang="en-US" dirty="0" smtClean="0"/>
              <a:t>letters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2954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</a:t>
            </a:r>
            <a:r>
              <a:rPr lang="en-US" dirty="0" smtClean="0"/>
              <a:t>+ </a:t>
            </a:r>
            <a:r>
              <a:rPr lang="en-US" dirty="0" smtClean="0"/>
              <a:t>addition.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51054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are helical regions put together?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</TotalTime>
  <Words>2339</Words>
  <Application>Microsoft Macintosh PowerPoint</Application>
  <PresentationFormat>On-screen Show (4:3)</PresentationFormat>
  <Paragraphs>397</Paragraphs>
  <Slides>50</Slides>
  <Notes>23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Default Design</vt:lpstr>
      <vt:lpstr>RNA Structure Analysis via the Rigid Block Model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Slide 7</vt:lpstr>
      <vt:lpstr>CHALLENGE Is RNA folding a hard or easy problem to solve? After all, the RNA alphabet has only 4 letters.</vt:lpstr>
      <vt:lpstr>CHALLENGE Usual ways to classify RNA conformations and an unexplored one -- the rigid-body perspective --.</vt:lpstr>
      <vt:lpstr>CHALLENGE The rigid-body perspective: Nucleic acid bases and base-pairs represented as blocks. </vt:lpstr>
      <vt:lpstr>ACT I</vt:lpstr>
      <vt:lpstr>BASE STEPS 18 non-A-RNA, AII-RNA, and canonical A-RNA conformers kindly provided by Berman and collaborators.</vt:lpstr>
      <vt:lpstr>Slide 13</vt:lpstr>
      <vt:lpstr>Slide 14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non-ARNA-like datasets using distance to canonical ARNA parameters.</vt:lpstr>
      <vt:lpstr>BASE STEPS For the non-A-RNA-like dinucleotide steps the best clustering method is the hierarchical one. k =67.</vt:lpstr>
      <vt:lpstr>BASE STEPS Non-ARNA-like torsion angle conformers do not fill the full space of base geometries.</vt:lpstr>
      <vt:lpstr>BASE STEPS There are 17 Main Non-ARNA-Like Clusters with ten or more members in them.</vt:lpstr>
      <vt:lpstr>ACT II</vt:lpstr>
      <vt:lpstr>BASE PAIRS Helical regions in 3DNA can be continuous and quasi-continuous.</vt:lpstr>
      <vt:lpstr>BASE PAIRS Partially non-redundant RNA dataset is GC rich. </vt:lpstr>
      <vt:lpstr>BASE PAIRS Seven predominant base-pairs in RNA helical regions make up to 90% of all base-pairs.</vt:lpstr>
      <vt:lpstr>BASE PAIRS Non-canonical base-pairs are more deformable than canonical base-pairs.</vt:lpstr>
      <vt:lpstr>BASE PAIRS Most deformed base-pairs seem as oversized or undersized pieces in a puzzle.</vt:lpstr>
      <vt:lpstr>ACT III</vt:lpstr>
      <vt:lpstr>BASE PAIR STEPS RNA base-pair-steps in helical regions are still few when non-canonicals are considered.</vt:lpstr>
      <vt:lpstr>BASE PAIR STEPS RNA base-pair-steps parameters in helical regions and energy contours. The rnasteps website.</vt:lpstr>
      <vt:lpstr>Intermezzo</vt:lpstr>
      <vt:lpstr>BASE PAIR STEPS – GLOBAL Knowledge of adjacent base-pair steps makes it possible to make up a larger polymer.</vt:lpstr>
      <vt:lpstr>BASE PAIR STEPS – GLOBAL RNA sequence has subtle effects on  the structure of RNA </vt:lpstr>
      <vt:lpstr>BASE PAIR STEPS – GLOBAL </vt:lpstr>
      <vt:lpstr>BASE PAIR STEPS – GLOBAL There might be sequence dependence on the persistence length.  </vt:lpstr>
      <vt:lpstr>BASE PAIR STEPS – GLOBAL Surprisingly some RNA polymeric chains appear to be curved.</vt:lpstr>
      <vt:lpstr>BASE PAIR STEPS – GLOBAL poly r(AC)3  poly r(GU)3 </vt:lpstr>
      <vt:lpstr>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RNA STRUCTURAL MOTIFS Testing the getMotif program using the GNRA Tetraloop Motif 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the lone-pair triloop motif, or a composite GNRA motif.</vt:lpstr>
      <vt:lpstr>FINALE   </vt:lpstr>
      <vt:lpstr>FINALE Future and developing work.  </vt:lpstr>
      <vt:lpstr>Slide 46</vt:lpstr>
      <vt:lpstr>Slide 47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50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807</cp:revision>
  <dcterms:created xsi:type="dcterms:W3CDTF">2010-10-04T20:30:33Z</dcterms:created>
  <dcterms:modified xsi:type="dcterms:W3CDTF">2010-10-04T23:23:47Z</dcterms:modified>
</cp:coreProperties>
</file>